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70" r:id="rId7"/>
    <p:sldId id="260" r:id="rId8"/>
    <p:sldId id="261" r:id="rId9"/>
    <p:sldId id="262" r:id="rId10"/>
    <p:sldId id="263"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64" r:id="rId24"/>
    <p:sldId id="265" r:id="rId25"/>
    <p:sldId id="266" r:id="rId26"/>
    <p:sldId id="267" r:id="rId27"/>
    <p:sldId id="268" r:id="rId28"/>
    <p:sldId id="283" r:id="rId29"/>
    <p:sldId id="284" r:id="rId30"/>
    <p:sldId id="286" r:id="rId31"/>
    <p:sldId id="28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240"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817891F-8D67-44AA-9705-A074E4900749}" type="datetimeFigureOut">
              <a:rPr lang="ru-RU" smtClean="0"/>
              <a:t>19.09.2024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ECBF78-8406-4EC5-897B-EC9A2EC27164}" type="slidenum">
              <a:rPr lang="ru-RU" smtClean="0"/>
              <a:t>‹#›</a:t>
            </a:fld>
            <a:endParaRPr lang="ru-RU"/>
          </a:p>
        </p:txBody>
      </p:sp>
    </p:spTree>
    <p:extLst>
      <p:ext uri="{BB962C8B-B14F-4D97-AF65-F5344CB8AC3E}">
        <p14:creationId xmlns:p14="http://schemas.microsoft.com/office/powerpoint/2010/main" val="408698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817891F-8D67-44AA-9705-A074E4900749}" type="datetimeFigureOut">
              <a:rPr lang="ru-RU" smtClean="0"/>
              <a:t>19.09.2024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ECBF78-8406-4EC5-897B-EC9A2EC27164}" type="slidenum">
              <a:rPr lang="ru-RU" smtClean="0"/>
              <a:t>‹#›</a:t>
            </a:fld>
            <a:endParaRPr lang="ru-RU"/>
          </a:p>
        </p:txBody>
      </p:sp>
    </p:spTree>
    <p:extLst>
      <p:ext uri="{BB962C8B-B14F-4D97-AF65-F5344CB8AC3E}">
        <p14:creationId xmlns:p14="http://schemas.microsoft.com/office/powerpoint/2010/main" val="270277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817891F-8D67-44AA-9705-A074E4900749}" type="datetimeFigureOut">
              <a:rPr lang="ru-RU" smtClean="0"/>
              <a:t>19.09.2024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ECBF78-8406-4EC5-897B-EC9A2EC27164}" type="slidenum">
              <a:rPr lang="ru-RU" smtClean="0"/>
              <a:t>‹#›</a:t>
            </a:fld>
            <a:endParaRPr lang="ru-RU"/>
          </a:p>
        </p:txBody>
      </p:sp>
    </p:spTree>
    <p:extLst>
      <p:ext uri="{BB962C8B-B14F-4D97-AF65-F5344CB8AC3E}">
        <p14:creationId xmlns:p14="http://schemas.microsoft.com/office/powerpoint/2010/main" val="147789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817891F-8D67-44AA-9705-A074E4900749}" type="datetimeFigureOut">
              <a:rPr lang="ru-RU" smtClean="0"/>
              <a:t>19.09.2024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ECBF78-8406-4EC5-897B-EC9A2EC27164}" type="slidenum">
              <a:rPr lang="ru-RU" smtClean="0"/>
              <a:t>‹#›</a:t>
            </a:fld>
            <a:endParaRPr lang="ru-RU"/>
          </a:p>
        </p:txBody>
      </p:sp>
    </p:spTree>
    <p:extLst>
      <p:ext uri="{BB962C8B-B14F-4D97-AF65-F5344CB8AC3E}">
        <p14:creationId xmlns:p14="http://schemas.microsoft.com/office/powerpoint/2010/main" val="311340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817891F-8D67-44AA-9705-A074E4900749}" type="datetimeFigureOut">
              <a:rPr lang="ru-RU" smtClean="0"/>
              <a:t>19.09.2024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ECBF78-8406-4EC5-897B-EC9A2EC27164}" type="slidenum">
              <a:rPr lang="ru-RU" smtClean="0"/>
              <a:t>‹#›</a:t>
            </a:fld>
            <a:endParaRPr lang="ru-RU"/>
          </a:p>
        </p:txBody>
      </p:sp>
    </p:spTree>
    <p:extLst>
      <p:ext uri="{BB962C8B-B14F-4D97-AF65-F5344CB8AC3E}">
        <p14:creationId xmlns:p14="http://schemas.microsoft.com/office/powerpoint/2010/main" val="154285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817891F-8D67-44AA-9705-A074E4900749}" type="datetimeFigureOut">
              <a:rPr lang="ru-RU" smtClean="0"/>
              <a:t>19.09.2024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ECBF78-8406-4EC5-897B-EC9A2EC27164}" type="slidenum">
              <a:rPr lang="ru-RU" smtClean="0"/>
              <a:t>‹#›</a:t>
            </a:fld>
            <a:endParaRPr lang="ru-RU"/>
          </a:p>
        </p:txBody>
      </p:sp>
    </p:spTree>
    <p:extLst>
      <p:ext uri="{BB962C8B-B14F-4D97-AF65-F5344CB8AC3E}">
        <p14:creationId xmlns:p14="http://schemas.microsoft.com/office/powerpoint/2010/main" val="397108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817891F-8D67-44AA-9705-A074E4900749}" type="datetimeFigureOut">
              <a:rPr lang="ru-RU" smtClean="0"/>
              <a:t>19.09.2024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2ECBF78-8406-4EC5-897B-EC9A2EC27164}" type="slidenum">
              <a:rPr lang="ru-RU" smtClean="0"/>
              <a:t>‹#›</a:t>
            </a:fld>
            <a:endParaRPr lang="ru-RU"/>
          </a:p>
        </p:txBody>
      </p:sp>
    </p:spTree>
    <p:extLst>
      <p:ext uri="{BB962C8B-B14F-4D97-AF65-F5344CB8AC3E}">
        <p14:creationId xmlns:p14="http://schemas.microsoft.com/office/powerpoint/2010/main" val="149760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817891F-8D67-44AA-9705-A074E4900749}" type="datetimeFigureOut">
              <a:rPr lang="ru-RU" smtClean="0"/>
              <a:t>19.09.2024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ECBF78-8406-4EC5-897B-EC9A2EC27164}" type="slidenum">
              <a:rPr lang="ru-RU" smtClean="0"/>
              <a:t>‹#›</a:t>
            </a:fld>
            <a:endParaRPr lang="ru-RU"/>
          </a:p>
        </p:txBody>
      </p:sp>
    </p:spTree>
    <p:extLst>
      <p:ext uri="{BB962C8B-B14F-4D97-AF65-F5344CB8AC3E}">
        <p14:creationId xmlns:p14="http://schemas.microsoft.com/office/powerpoint/2010/main" val="319900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17891F-8D67-44AA-9705-A074E4900749}" type="datetimeFigureOut">
              <a:rPr lang="ru-RU" smtClean="0"/>
              <a:t>19.09.2024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ECBF78-8406-4EC5-897B-EC9A2EC27164}" type="slidenum">
              <a:rPr lang="ru-RU" smtClean="0"/>
              <a:t>‹#›</a:t>
            </a:fld>
            <a:endParaRPr lang="ru-RU"/>
          </a:p>
        </p:txBody>
      </p:sp>
    </p:spTree>
    <p:extLst>
      <p:ext uri="{BB962C8B-B14F-4D97-AF65-F5344CB8AC3E}">
        <p14:creationId xmlns:p14="http://schemas.microsoft.com/office/powerpoint/2010/main" val="84109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817891F-8D67-44AA-9705-A074E4900749}" type="datetimeFigureOut">
              <a:rPr lang="ru-RU" smtClean="0"/>
              <a:t>19.09.2024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ECBF78-8406-4EC5-897B-EC9A2EC27164}" type="slidenum">
              <a:rPr lang="ru-RU" smtClean="0"/>
              <a:t>‹#›</a:t>
            </a:fld>
            <a:endParaRPr lang="ru-RU"/>
          </a:p>
        </p:txBody>
      </p:sp>
    </p:spTree>
    <p:extLst>
      <p:ext uri="{BB962C8B-B14F-4D97-AF65-F5344CB8AC3E}">
        <p14:creationId xmlns:p14="http://schemas.microsoft.com/office/powerpoint/2010/main" val="398139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817891F-8D67-44AA-9705-A074E4900749}" type="datetimeFigureOut">
              <a:rPr lang="ru-RU" smtClean="0"/>
              <a:t>19.09.2024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ECBF78-8406-4EC5-897B-EC9A2EC27164}" type="slidenum">
              <a:rPr lang="ru-RU" smtClean="0"/>
              <a:t>‹#›</a:t>
            </a:fld>
            <a:endParaRPr lang="ru-RU"/>
          </a:p>
        </p:txBody>
      </p:sp>
    </p:spTree>
    <p:extLst>
      <p:ext uri="{BB962C8B-B14F-4D97-AF65-F5344CB8AC3E}">
        <p14:creationId xmlns:p14="http://schemas.microsoft.com/office/powerpoint/2010/main" val="53482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7891F-8D67-44AA-9705-A074E4900749}" type="datetimeFigureOut">
              <a:rPr lang="ru-RU" smtClean="0"/>
              <a:t>19.09.2024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CBF78-8406-4EC5-897B-EC9A2EC27164}" type="slidenum">
              <a:rPr lang="ru-RU" smtClean="0"/>
              <a:t>‹#›</a:t>
            </a:fld>
            <a:endParaRPr lang="ru-RU"/>
          </a:p>
        </p:txBody>
      </p:sp>
    </p:spTree>
    <p:extLst>
      <p:ext uri="{BB962C8B-B14F-4D97-AF65-F5344CB8AC3E}">
        <p14:creationId xmlns:p14="http://schemas.microsoft.com/office/powerpoint/2010/main" val="291979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a:t>Lecture 9</a:t>
            </a:r>
            <a:endParaRPr lang="ru-RU" dirty="0"/>
          </a:p>
        </p:txBody>
      </p:sp>
      <p:sp>
        <p:nvSpPr>
          <p:cNvPr id="3" name="Подзаголовок 2"/>
          <p:cNvSpPr>
            <a:spLocks noGrp="1"/>
          </p:cNvSpPr>
          <p:nvPr>
            <p:ph type="subTitle" idx="1"/>
          </p:nvPr>
        </p:nvSpPr>
        <p:spPr/>
        <p:txBody>
          <a:bodyPr/>
          <a:lstStyle/>
          <a:p>
            <a:r>
              <a:rPr lang="en-US" dirty="0"/>
              <a:t>WRITING AN ABSTRACT FOR YOUR RESEARCH PAPER</a:t>
            </a:r>
            <a:endParaRPr lang="ru-RU" dirty="0"/>
          </a:p>
        </p:txBody>
      </p:sp>
    </p:spTree>
    <p:extLst>
      <p:ext uri="{BB962C8B-B14F-4D97-AF65-F5344CB8AC3E}">
        <p14:creationId xmlns:p14="http://schemas.microsoft.com/office/powerpoint/2010/main" val="2984790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do not cite references</a:t>
            </a:r>
            <a:endParaRPr lang="ru-RU" dirty="0"/>
          </a:p>
        </p:txBody>
      </p:sp>
      <p:sp>
        <p:nvSpPr>
          <p:cNvPr id="3" name="Объект 2"/>
          <p:cNvSpPr>
            <a:spLocks noGrp="1"/>
          </p:cNvSpPr>
          <p:nvPr>
            <p:ph idx="1"/>
          </p:nvPr>
        </p:nvSpPr>
        <p:spPr/>
        <p:txBody>
          <a:bodyPr/>
          <a:lstStyle/>
          <a:p>
            <a:r>
              <a:rPr lang="en-US" dirty="0"/>
              <a:t>Your abstract should be intelligible on its own, without a reader’s having to read your entire paper. And in an abstract, you usually do not cite references—most of your abstract will describe what you have studied in your research and what you have found and what you argue in your paper. In the body of your paper, you will cite the specific literature that informs your research.</a:t>
            </a:r>
            <a:endParaRPr lang="ru-RU" dirty="0"/>
          </a:p>
        </p:txBody>
      </p:sp>
    </p:spTree>
    <p:extLst>
      <p:ext uri="{BB962C8B-B14F-4D97-AF65-F5344CB8AC3E}">
        <p14:creationId xmlns:p14="http://schemas.microsoft.com/office/powerpoint/2010/main" val="1926732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STRUCTURE OF THE ABSTRACT</a:t>
            </a:r>
            <a:endParaRPr lang="ru-RU" dirty="0"/>
          </a:p>
        </p:txBody>
      </p:sp>
      <p:sp>
        <p:nvSpPr>
          <p:cNvPr id="3" name="Объект 2"/>
          <p:cNvSpPr>
            <a:spLocks noGrp="1"/>
          </p:cNvSpPr>
          <p:nvPr>
            <p:ph idx="1"/>
          </p:nvPr>
        </p:nvSpPr>
        <p:spPr/>
        <p:txBody>
          <a:bodyPr>
            <a:normAutofit lnSpcReduction="10000"/>
          </a:bodyPr>
          <a:lstStyle/>
          <a:p>
            <a:pPr marL="0" indent="0">
              <a:buNone/>
            </a:pPr>
            <a:r>
              <a:rPr lang="en-US" dirty="0"/>
              <a:t>An abstract may be informal or structured. The 'structured abstract' was first proposed in 1987</a:t>
            </a:r>
          </a:p>
          <a:p>
            <a:pPr marL="0" indent="0">
              <a:buNone/>
            </a:pPr>
            <a:r>
              <a:rPr lang="en-US" dirty="0"/>
              <a:t>by the Ad Hoc Working Group for Critical Appraisal of the Medical Literature, which suggested that authors should 'structure their abstracts so </a:t>
            </a:r>
            <a:r>
              <a:rPr lang="en-US" b="1" dirty="0"/>
              <a:t>that key aspects of purpose, methods and results are reported in a partly controlled vocabulary and in a </a:t>
            </a:r>
            <a:r>
              <a:rPr lang="en-US" b="1" dirty="0" err="1"/>
              <a:t>standardised</a:t>
            </a:r>
            <a:r>
              <a:rPr lang="en-US" b="1" dirty="0"/>
              <a:t> format'. </a:t>
            </a:r>
            <a:endParaRPr lang="ru-RU" b="1" dirty="0"/>
          </a:p>
        </p:txBody>
      </p:sp>
    </p:spTree>
    <p:extLst>
      <p:ext uri="{BB962C8B-B14F-4D97-AF65-F5344CB8AC3E}">
        <p14:creationId xmlns:p14="http://schemas.microsoft.com/office/powerpoint/2010/main" val="341962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Informal abstracts</a:t>
            </a:r>
            <a:endParaRPr lang="ru-RU" dirty="0"/>
          </a:p>
        </p:txBody>
      </p:sp>
      <p:sp>
        <p:nvSpPr>
          <p:cNvPr id="3" name="Объект 2"/>
          <p:cNvSpPr>
            <a:spLocks noGrp="1"/>
          </p:cNvSpPr>
          <p:nvPr>
            <p:ph idx="1"/>
          </p:nvPr>
        </p:nvSpPr>
        <p:spPr/>
        <p:txBody>
          <a:bodyPr/>
          <a:lstStyle/>
          <a:p>
            <a:pPr marL="0" indent="0">
              <a:buNone/>
            </a:pPr>
            <a:r>
              <a:rPr lang="en-US" dirty="0"/>
              <a:t>Other journals have their own (generally shorter) structures or may not specify any particular structure.</a:t>
            </a:r>
            <a:endParaRPr lang="ru-RU" dirty="0"/>
          </a:p>
        </p:txBody>
      </p:sp>
    </p:spTree>
    <p:extLst>
      <p:ext uri="{BB962C8B-B14F-4D97-AF65-F5344CB8AC3E}">
        <p14:creationId xmlns:p14="http://schemas.microsoft.com/office/powerpoint/2010/main" val="125427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CONTENT AND STYLE OF THE ABSTRACT</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en-US" b="1" dirty="0"/>
              <a:t>Title</a:t>
            </a:r>
            <a:r>
              <a:rPr lang="en-US" dirty="0"/>
              <a:t> In addition to the four sections of the abstract itself, the title also plays an important part. If the abstract acts as an advertisement, the title is even more important. Many more people will read the title than will read the abstract, just as more people read the abstract than read the whole paper. Fewer and simpler words are more likely to convey the meaning of the paper. Of course, the meaning of the entire article cannot be expressed in the title but the main points should be included. If the subject is suitable, the cause, setting and result of the study should be described. Any statement made in the title must be supported by data within the text</a:t>
            </a:r>
            <a:endParaRPr lang="ru-RU" dirty="0"/>
          </a:p>
        </p:txBody>
      </p:sp>
    </p:spTree>
    <p:extLst>
      <p:ext uri="{BB962C8B-B14F-4D97-AF65-F5344CB8AC3E}">
        <p14:creationId xmlns:p14="http://schemas.microsoft.com/office/powerpoint/2010/main" val="354379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CONTENT AND STYLE OF THE ABSTRACT</a:t>
            </a:r>
            <a:endParaRPr lang="ru-RU" dirty="0"/>
          </a:p>
        </p:txBody>
      </p:sp>
      <p:sp>
        <p:nvSpPr>
          <p:cNvPr id="3" name="Объект 2"/>
          <p:cNvSpPr>
            <a:spLocks noGrp="1"/>
          </p:cNvSpPr>
          <p:nvPr>
            <p:ph idx="1"/>
          </p:nvPr>
        </p:nvSpPr>
        <p:spPr/>
        <p:txBody>
          <a:bodyPr/>
          <a:lstStyle/>
          <a:p>
            <a:pPr marL="0" indent="0">
              <a:buNone/>
            </a:pPr>
            <a:r>
              <a:rPr lang="en-US" b="1" dirty="0"/>
              <a:t>Background</a:t>
            </a:r>
            <a:r>
              <a:rPr lang="en-US" dirty="0"/>
              <a:t> The abstract should start with a statement about the importance or purpose of the study (with perhaps a brief comment on previous work in the field). The hypothesis and benefits of the study should also be described, although if space is short these could be included in the main text.</a:t>
            </a:r>
            <a:endParaRPr lang="ru-RU" dirty="0"/>
          </a:p>
        </p:txBody>
      </p:sp>
    </p:spTree>
    <p:extLst>
      <p:ext uri="{BB962C8B-B14F-4D97-AF65-F5344CB8AC3E}">
        <p14:creationId xmlns:p14="http://schemas.microsoft.com/office/powerpoint/2010/main" val="1631864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CONTENT AND STYLE OF THE ABSTRACT</a:t>
            </a:r>
            <a:endParaRPr lang="ru-RU" dirty="0"/>
          </a:p>
        </p:txBody>
      </p:sp>
      <p:sp>
        <p:nvSpPr>
          <p:cNvPr id="3" name="Объект 2"/>
          <p:cNvSpPr>
            <a:spLocks noGrp="1"/>
          </p:cNvSpPr>
          <p:nvPr>
            <p:ph idx="1"/>
          </p:nvPr>
        </p:nvSpPr>
        <p:spPr/>
        <p:txBody>
          <a:bodyPr>
            <a:normAutofit lnSpcReduction="10000"/>
          </a:bodyPr>
          <a:lstStyle/>
          <a:p>
            <a:r>
              <a:rPr lang="en-US" b="1" dirty="0"/>
              <a:t>Methods</a:t>
            </a:r>
            <a:r>
              <a:rPr lang="en-US" dirty="0"/>
              <a:t> The setting, study population, selection of subjects for the study and research design should also be included. How were cases (patients or other sources of data) selected? What intervention was used? How were data collected? Over what period of time? If space allows, the analytical techniques and statistical tests can also be described sufficiently to allow the reader to assess the </a:t>
            </a:r>
            <a:r>
              <a:rPr lang="en-US" dirty="0" err="1"/>
              <a:t>rigour</a:t>
            </a:r>
            <a:r>
              <a:rPr lang="en-US" dirty="0"/>
              <a:t> of the methods.</a:t>
            </a:r>
            <a:endParaRPr lang="ru-RU" dirty="0"/>
          </a:p>
        </p:txBody>
      </p:sp>
    </p:spTree>
    <p:extLst>
      <p:ext uri="{BB962C8B-B14F-4D97-AF65-F5344CB8AC3E}">
        <p14:creationId xmlns:p14="http://schemas.microsoft.com/office/powerpoint/2010/main" val="223701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CONTENT AND STYLE OF THE ABSTRACT</a:t>
            </a:r>
            <a:endParaRPr lang="ru-RU" dirty="0"/>
          </a:p>
        </p:txBody>
      </p:sp>
      <p:sp>
        <p:nvSpPr>
          <p:cNvPr id="3" name="Объект 2"/>
          <p:cNvSpPr>
            <a:spLocks noGrp="1"/>
          </p:cNvSpPr>
          <p:nvPr>
            <p:ph idx="1"/>
          </p:nvPr>
        </p:nvSpPr>
        <p:spPr/>
        <p:txBody>
          <a:bodyPr/>
          <a:lstStyle/>
          <a:p>
            <a:pPr marL="0" indent="0">
              <a:buNone/>
            </a:pPr>
            <a:r>
              <a:rPr lang="en-US" b="1" dirty="0"/>
              <a:t>Results</a:t>
            </a:r>
            <a:r>
              <a:rPr lang="en-US" dirty="0"/>
              <a:t> This is likely to be the longest section. Give the number and type of observations made during the study and </a:t>
            </a:r>
            <a:r>
              <a:rPr lang="en-US" dirty="0" err="1"/>
              <a:t>summarise</a:t>
            </a:r>
            <a:r>
              <a:rPr lang="en-US" dirty="0"/>
              <a:t> the key findings, including details of any statistical test results. Precision is important. For example, rather than stating that 'the two groups differed significantly', say by how much they differed and how significant the result was. If necessary, prune the methods and expand the results. </a:t>
            </a:r>
            <a:endParaRPr lang="ru-RU" dirty="0"/>
          </a:p>
        </p:txBody>
      </p:sp>
    </p:spTree>
    <p:extLst>
      <p:ext uri="{BB962C8B-B14F-4D97-AF65-F5344CB8AC3E}">
        <p14:creationId xmlns:p14="http://schemas.microsoft.com/office/powerpoint/2010/main" val="110756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CONTENT AND STYLE OF THE ABSTRACT</a:t>
            </a:r>
            <a:endParaRPr lang="ru-RU" dirty="0"/>
          </a:p>
        </p:txBody>
      </p:sp>
      <p:sp>
        <p:nvSpPr>
          <p:cNvPr id="3" name="Объект 2"/>
          <p:cNvSpPr>
            <a:spLocks noGrp="1"/>
          </p:cNvSpPr>
          <p:nvPr>
            <p:ph idx="1"/>
          </p:nvPr>
        </p:nvSpPr>
        <p:spPr/>
        <p:txBody>
          <a:bodyPr/>
          <a:lstStyle/>
          <a:p>
            <a:pPr marL="0" indent="0">
              <a:buNone/>
            </a:pPr>
            <a:r>
              <a:rPr lang="en-US" b="1" dirty="0"/>
              <a:t>Conclusion</a:t>
            </a:r>
            <a:r>
              <a:rPr lang="en-US" dirty="0"/>
              <a:t> This section may be expendable if space is very short. In any case, it should be kept brief. State whether the hypothesis was proven, and highlight the importance of the work. The conclusions should consist of a </a:t>
            </a:r>
            <a:r>
              <a:rPr lang="en-US" dirty="0" err="1"/>
              <a:t>generalisation</a:t>
            </a:r>
            <a:r>
              <a:rPr lang="en-US" dirty="0"/>
              <a:t> from the specific results to the wider world and must follow directly from the results presented.</a:t>
            </a:r>
            <a:endParaRPr lang="ru-RU" dirty="0"/>
          </a:p>
        </p:txBody>
      </p:sp>
    </p:spTree>
    <p:extLst>
      <p:ext uri="{BB962C8B-B14F-4D97-AF65-F5344CB8AC3E}">
        <p14:creationId xmlns:p14="http://schemas.microsoft.com/office/powerpoint/2010/main" val="3377237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KEY POINTS </a:t>
            </a:r>
            <a:endParaRPr lang="ru-RU" dirty="0"/>
          </a:p>
        </p:txBody>
      </p:sp>
      <p:sp>
        <p:nvSpPr>
          <p:cNvPr id="3" name="Объект 2"/>
          <p:cNvSpPr>
            <a:spLocks noGrp="1"/>
          </p:cNvSpPr>
          <p:nvPr>
            <p:ph idx="1"/>
          </p:nvPr>
        </p:nvSpPr>
        <p:spPr/>
        <p:txBody>
          <a:bodyPr>
            <a:normAutofit fontScale="70000" lnSpcReduction="20000"/>
          </a:bodyPr>
          <a:lstStyle/>
          <a:p>
            <a:r>
              <a:rPr lang="en-US" dirty="0"/>
              <a:t>The abstract should be written for the purpose, not as an extract from the main paper, a technique which inevitably results in inadequate information on some aspects of the work and excessive detail elsewhere. The abstract should be written from scratch, as a summary of the work described in the paper, not as a series of extracts from the paper. For both title and abstract, words should be chosen carefully. Where a paper is to be published in a journal, the text should be considered from the point of view of someone trying to retrieve information from a bibliographic database. After writing the abstract, it is often a good idea to leave it aside for a few days and then subject it to further review and editing. Even if the abstract complies with the specified word limit, the text may well benefit from editing. Every sentence should be critically examined, each word </a:t>
            </a:r>
            <a:r>
              <a:rPr lang="en-US" dirty="0" err="1"/>
              <a:t>analysed</a:t>
            </a:r>
            <a:r>
              <a:rPr lang="en-US" dirty="0"/>
              <a:t> for its value to the meaning. It is astonishing how many of the sentences which have been </a:t>
            </a:r>
            <a:r>
              <a:rPr lang="en-US" dirty="0" err="1"/>
              <a:t>agonised</a:t>
            </a:r>
            <a:r>
              <a:rPr lang="en-US" dirty="0"/>
              <a:t> over can be drastically shortened or even cut out altogether. </a:t>
            </a:r>
            <a:endParaRPr lang="ru-RU" dirty="0"/>
          </a:p>
        </p:txBody>
      </p:sp>
    </p:spTree>
    <p:extLst>
      <p:ext uri="{BB962C8B-B14F-4D97-AF65-F5344CB8AC3E}">
        <p14:creationId xmlns:p14="http://schemas.microsoft.com/office/powerpoint/2010/main" val="256915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PITFALLS, PROBLEMS AND GOLDEN RULES </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en-US" dirty="0"/>
              <a:t>The most important rule is to follow the rules. If the conference or journal asks for abstracts not exceeding 200 words it is unacceptable to submit 250 words or even 201. If the rules specify a structure with particular headings, the style should be followed exactly. If there is a special format, it should be used. If the width of the margin, the type size or the font are specified these should be used. If the abstract for a conference has to be submitted by a particular date, the date should be </a:t>
            </a:r>
            <a:r>
              <a:rPr lang="en-US" dirty="0" err="1"/>
              <a:t>honoured</a:t>
            </a:r>
            <a:r>
              <a:rPr lang="en-US" dirty="0"/>
              <a:t>. There is no point in an author producing a beautifully written abstract only for it to be rejected because it fails to meet some apparently trivial criterion. Perhaps the most common failing in an abstract is to be imprecise. The statement that 'results will be presented' merely creates the suspicion that the study is unfinished, as does 'the implications will be discussed'. It is inexcusable to write such phrases in an abstract submitted to a journal alongside the full paper and they should also be avoided in conference abstracts. When the abstract is written the results and their implications should be clear</a:t>
            </a:r>
            <a:endParaRPr lang="ru-RU" dirty="0"/>
          </a:p>
        </p:txBody>
      </p:sp>
    </p:spTree>
    <p:extLst>
      <p:ext uri="{BB962C8B-B14F-4D97-AF65-F5344CB8AC3E}">
        <p14:creationId xmlns:p14="http://schemas.microsoft.com/office/powerpoint/2010/main" val="376649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PLAN</a:t>
            </a:r>
            <a:endParaRPr lang="ru-RU" dirty="0"/>
          </a:p>
        </p:txBody>
      </p:sp>
      <p:sp>
        <p:nvSpPr>
          <p:cNvPr id="3" name="Объект 2"/>
          <p:cNvSpPr>
            <a:spLocks noGrp="1"/>
          </p:cNvSpPr>
          <p:nvPr>
            <p:ph idx="1"/>
          </p:nvPr>
        </p:nvSpPr>
        <p:spPr/>
        <p:txBody>
          <a:bodyPr/>
          <a:lstStyle/>
          <a:p>
            <a:r>
              <a:rPr lang="en-US" dirty="0"/>
              <a:t>DEFINITION AND PURPOSE OF ABSTRACTS</a:t>
            </a:r>
          </a:p>
          <a:p>
            <a:endParaRPr lang="en-US" dirty="0"/>
          </a:p>
          <a:p>
            <a:r>
              <a:rPr lang="en-US" dirty="0"/>
              <a:t>THE CONTENTS OF AN ABSTRACT</a:t>
            </a:r>
            <a:endParaRPr lang="ru-RU" dirty="0"/>
          </a:p>
        </p:txBody>
      </p:sp>
    </p:spTree>
    <p:extLst>
      <p:ext uri="{BB962C8B-B14F-4D97-AF65-F5344CB8AC3E}">
        <p14:creationId xmlns:p14="http://schemas.microsoft.com/office/powerpoint/2010/main" val="1107350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SO</a:t>
            </a:r>
            <a:endParaRPr lang="ru-RU" dirty="0"/>
          </a:p>
        </p:txBody>
      </p:sp>
      <p:sp>
        <p:nvSpPr>
          <p:cNvPr id="3" name="Объект 2"/>
          <p:cNvSpPr>
            <a:spLocks noGrp="1"/>
          </p:cNvSpPr>
          <p:nvPr>
            <p:ph idx="1"/>
          </p:nvPr>
        </p:nvSpPr>
        <p:spPr/>
        <p:txBody>
          <a:bodyPr>
            <a:normAutofit/>
          </a:bodyPr>
          <a:lstStyle/>
          <a:p>
            <a:pPr marL="0" indent="0">
              <a:buNone/>
            </a:pPr>
            <a:r>
              <a:rPr lang="en-US" dirty="0"/>
              <a:t>Authors should remember how many people may read the abstract and how few will read the full text or hear the presentation. Readers deserve to receive information in a clear and interesting way. It is not as easy as it seems at first sight, but it is an art that can be perfected with practice and attention to detail.</a:t>
            </a:r>
            <a:endParaRPr lang="ru-RU" dirty="0"/>
          </a:p>
        </p:txBody>
      </p:sp>
    </p:spTree>
    <p:extLst>
      <p:ext uri="{BB962C8B-B14F-4D97-AF65-F5344CB8AC3E}">
        <p14:creationId xmlns:p14="http://schemas.microsoft.com/office/powerpoint/2010/main" val="292716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600" dirty="0"/>
              <a:t>NICCOLÒ PIANCIOLA The Collectivization Famine in Kazakhstan, 1931–1933  in  Harvard Ukrainian Studies , Fall 2001, Vol. 25, No. 3/4 (Fall 2001), pp. 237-251</a:t>
            </a:r>
            <a:endParaRPr lang="ru-RU" sz="1600" dirty="0"/>
          </a:p>
        </p:txBody>
      </p:sp>
      <p:sp>
        <p:nvSpPr>
          <p:cNvPr id="3" name="Объект 2"/>
          <p:cNvSpPr>
            <a:spLocks noGrp="1"/>
          </p:cNvSpPr>
          <p:nvPr>
            <p:ph idx="1"/>
          </p:nvPr>
        </p:nvSpPr>
        <p:spPr/>
        <p:txBody>
          <a:bodyPr/>
          <a:lstStyle/>
          <a:p>
            <a:pPr marL="0" indent="0">
              <a:buNone/>
            </a:pPr>
            <a:r>
              <a:rPr lang="en-US" b="1" dirty="0"/>
              <a:t>Cameron, Sarah Isabel </a:t>
            </a:r>
            <a:r>
              <a:rPr lang="en-US" dirty="0"/>
              <a:t>The Hungry Steppe: Soviet Kazakhstan and the Kazakh Famine, 1921-34</a:t>
            </a:r>
          </a:p>
          <a:p>
            <a:pPr marL="0" indent="0">
              <a:buNone/>
            </a:pPr>
            <a:endParaRPr lang="ru-RU" dirty="0"/>
          </a:p>
        </p:txBody>
      </p:sp>
    </p:spTree>
    <p:extLst>
      <p:ext uri="{BB962C8B-B14F-4D97-AF65-F5344CB8AC3E}">
        <p14:creationId xmlns:p14="http://schemas.microsoft.com/office/powerpoint/2010/main" val="3941112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a:t>Robert </a:t>
            </a:r>
            <a:r>
              <a:rPr lang="en-US" dirty="0" err="1"/>
              <a:t>Keirle</a:t>
            </a:r>
            <a:r>
              <a:rPr lang="en-US" dirty="0"/>
              <a:t> Meat and its Meaning: </a:t>
            </a:r>
            <a:r>
              <a:rPr lang="en-US" dirty="0" err="1"/>
              <a:t>Foodways</a:t>
            </a:r>
            <a:r>
              <a:rPr lang="en-US" dirty="0"/>
              <a:t> in Late Medieval London, 1350-150 0Best undergraduate dissertations of</a:t>
            </a:r>
          </a:p>
          <a:p>
            <a:pPr marL="0" indent="0">
              <a:buNone/>
            </a:pPr>
            <a:r>
              <a:rPr lang="en-US" dirty="0"/>
              <a:t>2019</a:t>
            </a:r>
          </a:p>
          <a:p>
            <a:pPr marL="0" indent="0">
              <a:buNone/>
            </a:pPr>
            <a:endParaRPr lang="ru-RU" dirty="0"/>
          </a:p>
        </p:txBody>
      </p:sp>
    </p:spTree>
    <p:extLst>
      <p:ext uri="{BB962C8B-B14F-4D97-AF65-F5344CB8AC3E}">
        <p14:creationId xmlns:p14="http://schemas.microsoft.com/office/powerpoint/2010/main" val="3316785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CHOOSING VERB TENSES WITHIN YOUR ABSTRACT</a:t>
            </a:r>
            <a:endParaRPr lang="ru-RU" dirty="0"/>
          </a:p>
        </p:txBody>
      </p:sp>
      <p:sp>
        <p:nvSpPr>
          <p:cNvPr id="3" name="Объект 2"/>
          <p:cNvSpPr>
            <a:spLocks noGrp="1"/>
          </p:cNvSpPr>
          <p:nvPr>
            <p:ph idx="1"/>
          </p:nvPr>
        </p:nvSpPr>
        <p:spPr/>
        <p:txBody>
          <a:bodyPr>
            <a:normAutofit fontScale="92500" lnSpcReduction="10000"/>
          </a:bodyPr>
          <a:lstStyle/>
          <a:p>
            <a:r>
              <a:rPr lang="en-US" dirty="0"/>
              <a:t>The social science sample (Sample 1) below uses the present tense to describe general facts and interpretations that have been and are currently true, including the prevailing explanation for the social phenomenon under study. That abstract also uses the present tense to describe the methods, the findings, the arguments, and the implications of the findings from their new research study. The authors use the past tense to describe previous research.</a:t>
            </a:r>
            <a:endParaRPr lang="ru-RU" dirty="0"/>
          </a:p>
        </p:txBody>
      </p:sp>
    </p:spTree>
    <p:extLst>
      <p:ext uri="{BB962C8B-B14F-4D97-AF65-F5344CB8AC3E}">
        <p14:creationId xmlns:p14="http://schemas.microsoft.com/office/powerpoint/2010/main" val="377673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humanities sample </a:t>
            </a:r>
            <a:endParaRPr lang="ru-RU" dirty="0"/>
          </a:p>
        </p:txBody>
      </p:sp>
      <p:sp>
        <p:nvSpPr>
          <p:cNvPr id="3" name="Объект 2"/>
          <p:cNvSpPr>
            <a:spLocks noGrp="1"/>
          </p:cNvSpPr>
          <p:nvPr>
            <p:ph idx="1"/>
          </p:nvPr>
        </p:nvSpPr>
        <p:spPr/>
        <p:txBody>
          <a:bodyPr/>
          <a:lstStyle/>
          <a:p>
            <a:r>
              <a:rPr lang="en-US" dirty="0"/>
              <a:t>The humanities sample (Sample 2) below uses the past tense to describe completed events in the past (the texts created in the pulp fiction industry in the 1970s and 80s) and uses the present tense to describe what is happening in those texts, to explain the significance or meaning of those texts, and to describe the arguments presented in the article.</a:t>
            </a:r>
            <a:endParaRPr lang="ru-RU" dirty="0"/>
          </a:p>
        </p:txBody>
      </p:sp>
    </p:spTree>
    <p:extLst>
      <p:ext uri="{BB962C8B-B14F-4D97-AF65-F5344CB8AC3E}">
        <p14:creationId xmlns:p14="http://schemas.microsoft.com/office/powerpoint/2010/main" val="2000871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science samples </a:t>
            </a:r>
            <a:endParaRPr lang="ru-RU" dirty="0"/>
          </a:p>
        </p:txBody>
      </p:sp>
      <p:sp>
        <p:nvSpPr>
          <p:cNvPr id="3" name="Объект 2"/>
          <p:cNvSpPr>
            <a:spLocks noGrp="1"/>
          </p:cNvSpPr>
          <p:nvPr>
            <p:ph idx="1"/>
          </p:nvPr>
        </p:nvSpPr>
        <p:spPr/>
        <p:txBody>
          <a:bodyPr>
            <a:normAutofit fontScale="92500" lnSpcReduction="20000"/>
          </a:bodyPr>
          <a:lstStyle/>
          <a:p>
            <a:r>
              <a:rPr lang="en-US" dirty="0"/>
              <a:t>The science samples (Samples 3 and 4) below use the past tense to describe what previous research studies have done and the research the authors have conducted, the methods they have followed, and what they have found. In their rationale or justification for their research (what remains to be done), they use the present tense. They also use the present tense to introduce their study (in Sample 3, “Here we report . . .”) and to explain the significance of their study (In Sample 3, This reprogramming . . . “provides a scalable cell source for. . .”).</a:t>
            </a:r>
            <a:endParaRPr lang="ru-RU" dirty="0"/>
          </a:p>
        </p:txBody>
      </p:sp>
    </p:spTree>
    <p:extLst>
      <p:ext uri="{BB962C8B-B14F-4D97-AF65-F5344CB8AC3E}">
        <p14:creationId xmlns:p14="http://schemas.microsoft.com/office/powerpoint/2010/main" val="3478151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800" dirty="0" err="1"/>
              <a:t>Gonalons</a:t>
            </a:r>
            <a:r>
              <a:rPr lang="en-US" sz="1800" dirty="0"/>
              <a:t>-Pons, Pilar, and Christine R. Schwartz. “Trends in Economic Homogamy: Changes in Assortative Mating or the Division of Labor in Marriage?” Demography, vol. 54, no. 3, 2017, pp. 985-1005.</a:t>
            </a:r>
            <a:endParaRPr lang="ru-RU" sz="1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2230" y="1600200"/>
            <a:ext cx="80395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654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400" dirty="0"/>
              <a:t>Emily </a:t>
            </a:r>
            <a:r>
              <a:rPr lang="en-US" sz="1400" dirty="0" err="1"/>
              <a:t>Callaci</a:t>
            </a:r>
            <a:r>
              <a:rPr lang="en-US" sz="1400" dirty="0"/>
              <a:t>. “Street Textuality: Socialism, Masculinity, and Urban Belonging in Tanzania’s Pulp Fiction Publishing Industry, 1975-1985.” Comparative Studies in Society and History, vol. 59, no. 1, 2017, pp. 183-210.</a:t>
            </a:r>
            <a:endParaRPr lang="ru-RU" sz="1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69738"/>
            <a:ext cx="8229600" cy="438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780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anose="02020603050405020304" pitchFamily="18" charset="0"/>
                <a:cs typeface="Times New Roman" panose="02020603050405020304" pitchFamily="18" charset="0"/>
              </a:rPr>
              <a:t>"Сопротивление идеологии, подчинение языку": мастерская писателя Г. Мусрепова в условиях советской политической цензуры, 1928-1964 гг.</a:t>
            </a:r>
          </a:p>
        </p:txBody>
      </p:sp>
      <p:sp>
        <p:nvSpPr>
          <p:cNvPr id="3" name="Объект 2"/>
          <p:cNvSpPr>
            <a:spLocks noGrp="1"/>
          </p:cNvSpPr>
          <p:nvPr>
            <p:ph idx="1"/>
          </p:nvPr>
        </p:nvSpPr>
        <p:spPr/>
        <p:txBody>
          <a:bodyPr>
            <a:normAutofit fontScale="85000" lnSpcReduction="20000"/>
          </a:bodyPr>
          <a:lstStyle/>
          <a:p>
            <a:r>
              <a:rPr lang="en-US" dirty="0"/>
              <a:t>This paper examines how under the control of strong censorship some of </a:t>
            </a:r>
            <a:r>
              <a:rPr lang="en-US" dirty="0" err="1"/>
              <a:t>Musrepov’s</a:t>
            </a:r>
            <a:r>
              <a:rPr lang="en-US" dirty="0"/>
              <a:t> literature works has been published despite of a seditious in nature. The author argues that although </a:t>
            </a:r>
            <a:r>
              <a:rPr lang="en-US" dirty="0" err="1"/>
              <a:t>G.Musrepov</a:t>
            </a:r>
            <a:r>
              <a:rPr lang="en-US" dirty="0"/>
              <a:t> was a reputable soviet writer, and the materials given in the article proves that, he worked at the meeting point of resistance and subjugation: resistance to ideology, subjugation to language. Literary analyses of the </a:t>
            </a:r>
            <a:r>
              <a:rPr lang="en-US" dirty="0" err="1"/>
              <a:t>Musrepov’s</a:t>
            </a:r>
            <a:r>
              <a:rPr lang="en-US" dirty="0"/>
              <a:t> short three stories shows that under the strictest control and actively expressed interest of the authorities to the writers’ creative activities, his mastery and incompetence of censors allowed him to avoid the lot of the prohibited works.</a:t>
            </a:r>
            <a:endParaRPr lang="ru-RU" dirty="0"/>
          </a:p>
        </p:txBody>
      </p:sp>
    </p:spTree>
    <p:extLst>
      <p:ext uri="{BB962C8B-B14F-4D97-AF65-F5344CB8AC3E}">
        <p14:creationId xmlns:p14="http://schemas.microsoft.com/office/powerpoint/2010/main" val="1344337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lnSpc>
                <a:spcPct val="115000"/>
              </a:lnSpc>
              <a:spcAft>
                <a:spcPts val="1000"/>
              </a:spcAft>
            </a:pPr>
            <a:br>
              <a:rPr lang="ru-RU" sz="1400" dirty="0">
                <a:latin typeface="Times New Roman" panose="02020603050405020304" pitchFamily="18" charset="0"/>
                <a:ea typeface="Calibri"/>
                <a:cs typeface="Times New Roman" panose="02020603050405020304" pitchFamily="18" charset="0"/>
              </a:rPr>
            </a:br>
            <a:r>
              <a:rPr lang="en-US" sz="1400" b="1" kern="0" dirty="0">
                <a:solidFill>
                  <a:srgbClr val="365F91"/>
                </a:solidFill>
                <a:effectLst/>
                <a:latin typeface="Cambria"/>
                <a:ea typeface="Times New Roman"/>
                <a:cs typeface="Times New Roman"/>
              </a:rPr>
              <a:t>Putting the soviet history over subjective, micro experience: Kazakh women’ personal narratives as the evidence of the Early Soviet epoch hidden part, 1920-1930</a:t>
            </a:r>
            <a:br>
              <a:rPr lang="ru-RU" sz="1400" b="1" kern="0" dirty="0">
                <a:solidFill>
                  <a:srgbClr val="365F91"/>
                </a:solidFill>
                <a:effectLst/>
                <a:latin typeface="Cambria"/>
                <a:ea typeface="Times New Roman"/>
                <a:cs typeface="Times New Roman"/>
              </a:rPr>
            </a:br>
            <a:endParaRPr lang="ru-RU" sz="1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40000" lnSpcReduction="20000"/>
          </a:bodyPr>
          <a:lstStyle/>
          <a:p>
            <a:pPr marL="0" indent="0">
              <a:lnSpc>
                <a:spcPct val="115000"/>
              </a:lnSpc>
              <a:spcAft>
                <a:spcPts val="1000"/>
              </a:spcAft>
              <a:buNone/>
            </a:pPr>
            <a:r>
              <a:rPr lang="en-US" dirty="0">
                <a:effectLst/>
                <a:latin typeface="Times New Roman"/>
                <a:ea typeface="Calibri"/>
                <a:cs typeface="Times New Roman"/>
              </a:rPr>
              <a:t>Abstract</a:t>
            </a:r>
            <a:endParaRPr lang="ru-RU" sz="2400" dirty="0">
              <a:ea typeface="Calibri"/>
              <a:cs typeface="Times New Roman"/>
            </a:endParaRPr>
          </a:p>
          <a:p>
            <a:pPr marL="0" indent="0" algn="just">
              <a:lnSpc>
                <a:spcPct val="115000"/>
              </a:lnSpc>
              <a:spcAft>
                <a:spcPts val="1000"/>
              </a:spcAft>
              <a:buNone/>
            </a:pPr>
            <a:r>
              <a:rPr lang="en-US" dirty="0">
                <a:effectLst/>
                <a:latin typeface="Times New Roman"/>
                <a:ea typeface="Calibri"/>
                <a:cs typeface="Times New Roman"/>
              </a:rPr>
              <a:t>This paper through analysis of Kazakh women personal narratives (autobiographies, memoirs, correspondence, and life stories) examines the interior world of women lived in the epoch of soviet modernization. The author used wide variety of narratives: published in Soviet and post-Soviet times, as well as unpublished memoirs and family histories, diaries, and personal correspondence stored in the personal funds of the Central State Archive of the Republic of Kazakhstan, also the transcripts of interviews with the descendants of women, and letters, photos provided from family archives. They were written by Kazakh women</a:t>
            </a:r>
            <a:r>
              <a:rPr lang="en-US" sz="2400" dirty="0">
                <a:ea typeface="Calibri"/>
                <a:cs typeface="Times New Roman"/>
              </a:rPr>
              <a:t> </a:t>
            </a:r>
            <a:r>
              <a:rPr lang="en-US" dirty="0">
                <a:effectLst/>
                <a:latin typeface="Times New Roman"/>
                <a:ea typeface="Calibri"/>
                <a:cs typeface="Times New Roman"/>
              </a:rPr>
              <a:t>of different social strata - members of new party elite, wives of intellectuals and new party elite, the scientific and artistic intelligentsia and ordinary people.</a:t>
            </a:r>
            <a:r>
              <a:rPr lang="en-US" sz="2400" dirty="0">
                <a:ea typeface="Calibri"/>
                <a:cs typeface="Times New Roman"/>
              </a:rPr>
              <a:t> </a:t>
            </a:r>
            <a:r>
              <a:rPr lang="en-US" dirty="0">
                <a:effectLst/>
                <a:latin typeface="Times New Roman"/>
                <a:ea typeface="Calibri"/>
                <a:cs typeface="Times New Roman"/>
              </a:rPr>
              <a:t>I argue that personal narratives should be used as evidence that allow us to articulate a number of Soviet life features not contained in archival documents.</a:t>
            </a:r>
            <a:r>
              <a:rPr lang="en-US" sz="2400" dirty="0">
                <a:ea typeface="Calibri"/>
                <a:cs typeface="Times New Roman"/>
              </a:rPr>
              <a:t> </a:t>
            </a:r>
            <a:r>
              <a:rPr lang="en-US" dirty="0">
                <a:effectLst/>
                <a:latin typeface="Times New Roman"/>
                <a:ea typeface="Calibri"/>
                <a:cs typeface="Times New Roman"/>
              </a:rPr>
              <a:t>While archival records</a:t>
            </a:r>
            <a:r>
              <a:rPr lang="en-US" sz="2400" dirty="0">
                <a:ea typeface="Calibri"/>
                <a:cs typeface="Times New Roman"/>
              </a:rPr>
              <a:t> </a:t>
            </a:r>
            <a:r>
              <a:rPr lang="en-US" dirty="0">
                <a:effectLst/>
                <a:latin typeface="Times New Roman"/>
                <a:ea typeface="Calibri"/>
                <a:cs typeface="Times New Roman"/>
              </a:rPr>
              <a:t>indicate the specific actions of the Bolsheviks aimed for</a:t>
            </a:r>
            <a:r>
              <a:rPr lang="en-US" sz="2400" dirty="0">
                <a:ea typeface="Calibri"/>
                <a:cs typeface="Times New Roman"/>
              </a:rPr>
              <a:t> </a:t>
            </a:r>
            <a:r>
              <a:rPr lang="en-US" dirty="0">
                <a:effectLst/>
                <a:latin typeface="Times New Roman"/>
                <a:ea typeface="Calibri"/>
                <a:cs typeface="Times New Roman"/>
              </a:rPr>
              <a:t>constructing a new Kazakh woman, emancipated and active, full-fledged member of society or the implantation of soviet family-marriage system,</a:t>
            </a:r>
            <a:r>
              <a:rPr lang="en-US" sz="2400" dirty="0">
                <a:ea typeface="Calibri"/>
                <a:cs typeface="Times New Roman"/>
              </a:rPr>
              <a:t> </a:t>
            </a:r>
            <a:r>
              <a:rPr lang="en-US" dirty="0">
                <a:effectLst/>
                <a:latin typeface="Times New Roman"/>
                <a:ea typeface="Calibri"/>
                <a:cs typeface="Times New Roman"/>
              </a:rPr>
              <a:t>getting access to education and health services,</a:t>
            </a:r>
            <a:r>
              <a:rPr lang="en-US" sz="2400" dirty="0">
                <a:ea typeface="Calibri"/>
                <a:cs typeface="Times New Roman"/>
              </a:rPr>
              <a:t> </a:t>
            </a:r>
            <a:r>
              <a:rPr lang="en-US" dirty="0">
                <a:effectLst/>
                <a:latin typeface="Times New Roman"/>
                <a:ea typeface="Calibri"/>
                <a:cs typeface="Times New Roman"/>
              </a:rPr>
              <a:t>personal narratives help us to recovery the hidden Soviet past, the past as experienced by ordinary people, the influence of the soviet regime and Campaigns of terror on family relations, emotions, beliefs, moral choices.</a:t>
            </a:r>
            <a:r>
              <a:rPr lang="en-US" sz="2400" dirty="0">
                <a:ea typeface="Calibri"/>
                <a:cs typeface="Times New Roman"/>
              </a:rPr>
              <a:t> </a:t>
            </a:r>
            <a:r>
              <a:rPr lang="en-US" dirty="0">
                <a:effectLst/>
                <a:latin typeface="Times New Roman"/>
                <a:ea typeface="Calibri"/>
                <a:cs typeface="Times New Roman"/>
              </a:rPr>
              <a:t>Personal narratives have great significant for study, because stories that women tell are never simply individual, they allow to show the diversity of human experiences in Soviet society, that ultimately put the personal into the historical context.</a:t>
            </a:r>
            <a:endParaRPr lang="ru-RU" sz="2400" dirty="0">
              <a:ea typeface="Calibri"/>
              <a:cs typeface="Times New Roman"/>
            </a:endParaRPr>
          </a:p>
          <a:p>
            <a:pPr algn="just">
              <a:lnSpc>
                <a:spcPct val="115000"/>
              </a:lnSpc>
              <a:spcAft>
                <a:spcPts val="1000"/>
              </a:spcAft>
            </a:pPr>
            <a:r>
              <a:rPr lang="en-US" dirty="0">
                <a:effectLst/>
                <a:latin typeface="Times New Roman"/>
                <a:ea typeface="Calibri"/>
                <a:cs typeface="Times New Roman"/>
              </a:rPr>
              <a:t>Key words: Kazakh women, personal narratives, soviet modernization, institutional violence, gender order, interior world, family relations, emotions, labor, power, cathexis</a:t>
            </a:r>
            <a:endParaRPr lang="ru-RU" sz="2400" dirty="0">
              <a:ea typeface="Calibri"/>
              <a:cs typeface="Times New Roman"/>
            </a:endParaRPr>
          </a:p>
          <a:p>
            <a:endParaRPr lang="ru-RU" dirty="0"/>
          </a:p>
        </p:txBody>
      </p:sp>
    </p:spTree>
    <p:extLst>
      <p:ext uri="{BB962C8B-B14F-4D97-AF65-F5344CB8AC3E}">
        <p14:creationId xmlns:p14="http://schemas.microsoft.com/office/powerpoint/2010/main" val="3772908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FUNCTION OF THE ABSTRACT </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en-US" dirty="0"/>
              <a:t>An abstract is a short summary of your (published or unpublished) research paper, usually about a paragraph (c. 6-7 sentences, 150-250 words) long. A well-written abstract serves multiple purposes:</a:t>
            </a:r>
          </a:p>
          <a:p>
            <a:endParaRPr lang="en-US" dirty="0"/>
          </a:p>
          <a:p>
            <a:r>
              <a:rPr lang="en-US" dirty="0"/>
              <a:t>an abstract lets readers get essence of your paper or article quickly, in order to decide whether to read the full paper;</a:t>
            </a:r>
          </a:p>
          <a:p>
            <a:r>
              <a:rPr lang="en-US" dirty="0"/>
              <a:t>an abstract prepares readers to follow the detailed information, analyses, and arguments in your full paper;</a:t>
            </a:r>
          </a:p>
          <a:p>
            <a:r>
              <a:rPr lang="en-US" dirty="0"/>
              <a:t>and, later, an abstract helps readers remember key points from your paper.</a:t>
            </a:r>
            <a:endParaRPr lang="ru-RU" dirty="0"/>
          </a:p>
        </p:txBody>
      </p:sp>
    </p:spTree>
    <p:extLst>
      <p:ext uri="{BB962C8B-B14F-4D97-AF65-F5344CB8AC3E}">
        <p14:creationId xmlns:p14="http://schemas.microsoft.com/office/powerpoint/2010/main" val="1973285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5080">
              <a:spcAft>
                <a:spcPts val="0"/>
              </a:spcAft>
            </a:pPr>
            <a:r>
              <a:rPr lang="ru-RU" sz="1600" dirty="0" err="1">
                <a:solidFill>
                  <a:srgbClr val="231F20"/>
                </a:solidFill>
                <a:effectLst/>
                <a:latin typeface="Times New Roman"/>
                <a:ea typeface="Times New Roman"/>
                <a:cs typeface="Arial"/>
              </a:rPr>
              <a:t>Virginia</a:t>
            </a:r>
            <a:r>
              <a:rPr lang="ru-RU" sz="1600" dirty="0">
                <a:solidFill>
                  <a:srgbClr val="231F20"/>
                </a:solidFill>
                <a:effectLst/>
                <a:latin typeface="Times New Roman"/>
                <a:ea typeface="Times New Roman"/>
                <a:cs typeface="Arial"/>
              </a:rPr>
              <a:t> </a:t>
            </a:r>
            <a:r>
              <a:rPr lang="ru-RU" sz="1600" dirty="0" err="1">
                <a:solidFill>
                  <a:srgbClr val="231F20"/>
                </a:solidFill>
                <a:effectLst/>
                <a:latin typeface="Times New Roman"/>
                <a:ea typeface="Times New Roman"/>
                <a:cs typeface="Arial"/>
              </a:rPr>
              <a:t>MartinKazakh</a:t>
            </a:r>
            <a:r>
              <a:rPr lang="ru-RU" sz="1600" dirty="0">
                <a:solidFill>
                  <a:srgbClr val="231F20"/>
                </a:solidFill>
                <a:effectLst/>
                <a:latin typeface="Times New Roman"/>
                <a:ea typeface="Times New Roman"/>
                <a:cs typeface="Arial"/>
              </a:rPr>
              <a:t> </a:t>
            </a:r>
            <a:r>
              <a:rPr lang="ru-RU" sz="1600" dirty="0" err="1">
                <a:solidFill>
                  <a:srgbClr val="231F20"/>
                </a:solidFill>
                <a:effectLst/>
                <a:latin typeface="Times New Roman"/>
                <a:ea typeface="Times New Roman"/>
                <a:cs typeface="Arial"/>
              </a:rPr>
              <a:t>Chinggisids</a:t>
            </a:r>
            <a:r>
              <a:rPr lang="ru-RU" sz="1600" dirty="0">
                <a:solidFill>
                  <a:srgbClr val="231F20"/>
                </a:solidFill>
                <a:effectLst/>
                <a:latin typeface="Times New Roman"/>
                <a:ea typeface="Times New Roman"/>
                <a:cs typeface="Arial"/>
              </a:rPr>
              <a:t>, </a:t>
            </a:r>
            <a:r>
              <a:rPr lang="ru-RU" sz="1600" dirty="0" err="1">
                <a:solidFill>
                  <a:srgbClr val="231F20"/>
                </a:solidFill>
                <a:effectLst/>
                <a:latin typeface="Times New Roman"/>
                <a:ea typeface="Times New Roman"/>
                <a:cs typeface="Arial"/>
              </a:rPr>
              <a:t>land</a:t>
            </a:r>
            <a:r>
              <a:rPr lang="ru-RU" sz="1600" dirty="0">
                <a:solidFill>
                  <a:srgbClr val="231F20"/>
                </a:solidFill>
                <a:effectLst/>
                <a:latin typeface="Times New Roman"/>
                <a:ea typeface="Times New Roman"/>
                <a:cs typeface="Arial"/>
              </a:rPr>
              <a:t> </a:t>
            </a:r>
            <a:r>
              <a:rPr lang="ru-RU" sz="1600" dirty="0" err="1">
                <a:solidFill>
                  <a:srgbClr val="231F20"/>
                </a:solidFill>
                <a:effectLst/>
                <a:latin typeface="Times New Roman"/>
                <a:ea typeface="Times New Roman"/>
                <a:cs typeface="Arial"/>
              </a:rPr>
              <a:t>and</a:t>
            </a:r>
            <a:r>
              <a:rPr lang="ru-RU" sz="1600" dirty="0">
                <a:solidFill>
                  <a:srgbClr val="231F20"/>
                </a:solidFill>
                <a:effectLst/>
                <a:latin typeface="Times New Roman"/>
                <a:ea typeface="Times New Roman"/>
                <a:cs typeface="Arial"/>
              </a:rPr>
              <a:t> </a:t>
            </a:r>
            <a:r>
              <a:rPr lang="ru-RU" sz="1600" dirty="0" err="1">
                <a:solidFill>
                  <a:srgbClr val="231F20"/>
                </a:solidFill>
                <a:effectLst/>
                <a:latin typeface="Times New Roman"/>
                <a:ea typeface="Times New Roman"/>
                <a:cs typeface="Arial"/>
              </a:rPr>
              <a:t>political</a:t>
            </a:r>
            <a:r>
              <a:rPr lang="ru-RU" sz="1600" dirty="0">
                <a:solidFill>
                  <a:srgbClr val="231F20"/>
                </a:solidFill>
                <a:effectLst/>
                <a:latin typeface="Times New Roman"/>
                <a:ea typeface="Times New Roman"/>
                <a:cs typeface="Arial"/>
              </a:rPr>
              <a:t> </a:t>
            </a:r>
            <a:r>
              <a:rPr lang="ru-RU" sz="1600" dirty="0" err="1">
                <a:solidFill>
                  <a:srgbClr val="231F20"/>
                </a:solidFill>
                <a:effectLst/>
                <a:latin typeface="Times New Roman"/>
                <a:ea typeface="Times New Roman"/>
                <a:cs typeface="Arial"/>
              </a:rPr>
              <a:t>power</a:t>
            </a:r>
            <a:r>
              <a:rPr lang="ru-RU" sz="1600" dirty="0">
                <a:solidFill>
                  <a:srgbClr val="231F20"/>
                </a:solidFill>
                <a:effectLst/>
                <a:latin typeface="Times New Roman"/>
                <a:ea typeface="Times New Roman"/>
                <a:cs typeface="Arial"/>
              </a:rPr>
              <a:t> </a:t>
            </a:r>
            <a:r>
              <a:rPr lang="ru-RU" sz="1600" dirty="0" err="1">
                <a:solidFill>
                  <a:srgbClr val="231F20"/>
                </a:solidFill>
                <a:effectLst/>
                <a:latin typeface="Times New Roman"/>
                <a:ea typeface="Times New Roman"/>
                <a:cs typeface="Arial"/>
              </a:rPr>
              <a:t>in</a:t>
            </a:r>
            <a:r>
              <a:rPr lang="ru-RU" sz="1600" dirty="0">
                <a:solidFill>
                  <a:srgbClr val="231F20"/>
                </a:solidFill>
                <a:effectLst/>
                <a:latin typeface="Times New Roman"/>
                <a:ea typeface="Times New Roman"/>
                <a:cs typeface="Arial"/>
              </a:rPr>
              <a:t> </a:t>
            </a:r>
            <a:r>
              <a:rPr lang="ru-RU" sz="1600" dirty="0" err="1">
                <a:solidFill>
                  <a:srgbClr val="231F20"/>
                </a:solidFill>
                <a:effectLst/>
                <a:latin typeface="Times New Roman"/>
                <a:ea typeface="Times New Roman"/>
                <a:cs typeface="Arial"/>
              </a:rPr>
              <a:t>the</a:t>
            </a:r>
            <a:r>
              <a:rPr lang="ru-RU" sz="1600" dirty="0">
                <a:solidFill>
                  <a:srgbClr val="231F20"/>
                </a:solidFill>
                <a:effectLst/>
                <a:latin typeface="Times New Roman"/>
                <a:ea typeface="Times New Roman"/>
                <a:cs typeface="Arial"/>
              </a:rPr>
              <a:t> </a:t>
            </a:r>
            <a:r>
              <a:rPr lang="ru-RU" sz="1600" dirty="0" err="1">
                <a:solidFill>
                  <a:srgbClr val="231F20"/>
                </a:solidFill>
                <a:effectLst/>
                <a:latin typeface="Times New Roman"/>
                <a:ea typeface="Times New Roman"/>
                <a:cs typeface="Arial"/>
              </a:rPr>
              <a:t>nineteenth</a:t>
            </a:r>
            <a:r>
              <a:rPr lang="ru-RU" sz="1600" dirty="0">
                <a:solidFill>
                  <a:srgbClr val="231F20"/>
                </a:solidFill>
                <a:effectLst/>
                <a:latin typeface="Times New Roman"/>
                <a:ea typeface="Times New Roman"/>
                <a:cs typeface="Arial"/>
              </a:rPr>
              <a:t> </a:t>
            </a:r>
            <a:r>
              <a:rPr lang="ru-RU" sz="1600" dirty="0" err="1">
                <a:solidFill>
                  <a:srgbClr val="231F20"/>
                </a:solidFill>
                <a:effectLst/>
                <a:latin typeface="Times New Roman"/>
                <a:ea typeface="Times New Roman"/>
                <a:cs typeface="Arial"/>
              </a:rPr>
              <a:t>century</a:t>
            </a:r>
            <a:r>
              <a:rPr lang="ru-RU" sz="1600" dirty="0">
                <a:solidFill>
                  <a:srgbClr val="231F20"/>
                </a:solidFill>
                <a:effectLst/>
                <a:latin typeface="Times New Roman"/>
                <a:ea typeface="Times New Roman"/>
                <a:cs typeface="Arial"/>
              </a:rPr>
              <a:t>:</a:t>
            </a:r>
            <a:br>
              <a:rPr lang="ru-RU" sz="1600" dirty="0">
                <a:ea typeface="Calibri"/>
                <a:cs typeface="Arial"/>
              </a:rPr>
            </a:br>
            <a:r>
              <a:rPr lang="ru-RU" sz="1600" dirty="0">
                <a:effectLst/>
                <a:latin typeface="Times New Roman"/>
                <a:ea typeface="Times New Roman"/>
                <a:cs typeface="Arial"/>
              </a:rPr>
              <a:t> </a:t>
            </a:r>
            <a:br>
              <a:rPr lang="ru-RU" sz="1600" dirty="0">
                <a:ea typeface="Calibri"/>
                <a:cs typeface="Arial"/>
              </a:rPr>
            </a:br>
            <a:r>
              <a:rPr lang="ru-RU" sz="1600" dirty="0">
                <a:solidFill>
                  <a:srgbClr val="231F20"/>
                </a:solidFill>
                <a:effectLst/>
                <a:latin typeface="Times New Roman"/>
                <a:ea typeface="Times New Roman"/>
                <a:cs typeface="Arial"/>
              </a:rPr>
              <a:t>a </a:t>
            </a:r>
            <a:r>
              <a:rPr lang="ru-RU" sz="1600" dirty="0" err="1">
                <a:solidFill>
                  <a:srgbClr val="231F20"/>
                </a:solidFill>
                <a:effectLst/>
                <a:latin typeface="Times New Roman"/>
                <a:ea typeface="Times New Roman"/>
                <a:cs typeface="Arial"/>
              </a:rPr>
              <a:t>case</a:t>
            </a:r>
            <a:r>
              <a:rPr lang="ru-RU" sz="1600" dirty="0">
                <a:solidFill>
                  <a:srgbClr val="231F20"/>
                </a:solidFill>
                <a:effectLst/>
                <a:latin typeface="Times New Roman"/>
                <a:ea typeface="Times New Roman"/>
                <a:cs typeface="Arial"/>
              </a:rPr>
              <a:t> </a:t>
            </a:r>
            <a:r>
              <a:rPr lang="ru-RU" sz="1600" dirty="0" err="1">
                <a:solidFill>
                  <a:srgbClr val="231F20"/>
                </a:solidFill>
                <a:effectLst/>
                <a:latin typeface="Times New Roman"/>
                <a:ea typeface="Times New Roman"/>
                <a:cs typeface="Arial"/>
              </a:rPr>
              <a:t>study</a:t>
            </a:r>
            <a:r>
              <a:rPr lang="ru-RU" sz="1600" dirty="0">
                <a:solidFill>
                  <a:srgbClr val="231F20"/>
                </a:solidFill>
                <a:effectLst/>
                <a:latin typeface="Times New Roman"/>
                <a:ea typeface="Times New Roman"/>
                <a:cs typeface="Arial"/>
              </a:rPr>
              <a:t> </a:t>
            </a:r>
            <a:r>
              <a:rPr lang="ru-RU" sz="1600" dirty="0" err="1">
                <a:solidFill>
                  <a:srgbClr val="231F20"/>
                </a:solidFill>
                <a:effectLst/>
                <a:latin typeface="Times New Roman"/>
                <a:ea typeface="Times New Roman"/>
                <a:cs typeface="Arial"/>
              </a:rPr>
              <a:t>of</a:t>
            </a:r>
            <a:r>
              <a:rPr lang="ru-RU" sz="1600" dirty="0">
                <a:solidFill>
                  <a:srgbClr val="231F20"/>
                </a:solidFill>
                <a:effectLst/>
                <a:latin typeface="Times New Roman"/>
                <a:ea typeface="Times New Roman"/>
                <a:cs typeface="Arial"/>
              </a:rPr>
              <a:t> </a:t>
            </a:r>
            <a:r>
              <a:rPr lang="ru-RU" sz="1600" dirty="0" err="1">
                <a:solidFill>
                  <a:srgbClr val="231F20"/>
                </a:solidFill>
                <a:effectLst/>
                <a:latin typeface="Times New Roman"/>
                <a:ea typeface="Times New Roman"/>
                <a:cs typeface="Arial"/>
              </a:rPr>
              <a:t>Syrymbet</a:t>
            </a:r>
            <a:br>
              <a:rPr lang="ru-RU" sz="1600" dirty="0">
                <a:ea typeface="Calibri"/>
                <a:cs typeface="Arial"/>
              </a:rPr>
            </a:br>
            <a:endParaRPr lang="ru-RU" sz="1600" dirty="0"/>
          </a:p>
        </p:txBody>
      </p:sp>
      <p:sp>
        <p:nvSpPr>
          <p:cNvPr id="3" name="Объект 2"/>
          <p:cNvSpPr>
            <a:spLocks noGrp="1"/>
          </p:cNvSpPr>
          <p:nvPr>
            <p:ph idx="1"/>
          </p:nvPr>
        </p:nvSpPr>
        <p:spPr/>
        <p:txBody>
          <a:bodyPr>
            <a:normAutofit fontScale="62500" lnSpcReduction="20000"/>
          </a:bodyPr>
          <a:lstStyle/>
          <a:p>
            <a:pPr marL="0" indent="0">
              <a:lnSpc>
                <a:spcPts val="1365"/>
              </a:lnSpc>
              <a:spcAft>
                <a:spcPts val="0"/>
              </a:spcAft>
              <a:buNone/>
            </a:pPr>
            <a:endParaRPr lang="ru-RU" sz="3600" dirty="0">
              <a:ea typeface="Calibri"/>
              <a:cs typeface="Arial"/>
            </a:endParaRPr>
          </a:p>
          <a:p>
            <a:pPr marL="0" marR="304800" indent="0" algn="just">
              <a:lnSpc>
                <a:spcPct val="95000"/>
              </a:lnSpc>
              <a:spcAft>
                <a:spcPts val="0"/>
              </a:spcAft>
              <a:buNone/>
            </a:pPr>
            <a:r>
              <a:rPr lang="ru-RU" dirty="0" err="1">
                <a:solidFill>
                  <a:srgbClr val="231F20"/>
                </a:solidFill>
                <a:effectLst/>
                <a:latin typeface="Times New Roman"/>
                <a:ea typeface="Times New Roman"/>
                <a:cs typeface="Arial"/>
              </a:rPr>
              <a:t>This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article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tells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story</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of</a:t>
            </a:r>
            <a:r>
              <a:rPr lang="ru-RU" dirty="0">
                <a:solidFill>
                  <a:srgbClr val="231F20"/>
                </a:solidFill>
                <a:effectLst/>
                <a:latin typeface="Times New Roman"/>
                <a:ea typeface="Times New Roman"/>
                <a:cs typeface="Arial"/>
              </a:rPr>
              <a:t> a </a:t>
            </a:r>
            <a:r>
              <a:rPr lang="ru-RU" dirty="0" err="1">
                <a:solidFill>
                  <a:srgbClr val="231F20"/>
                </a:solidFill>
                <a:effectLst/>
                <a:latin typeface="Times New Roman"/>
                <a:ea typeface="Times New Roman"/>
                <a:cs typeface="Arial"/>
              </a:rPr>
              <a:t>piece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of</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land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called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Syrymbet</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which</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was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patrimony</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of</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Middle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Horde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khans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in</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eighteenth</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century</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but</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which</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had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shrunk</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over</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course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of</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nineteenth</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century</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until</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nothing</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was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left</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of</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it</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but</a:t>
            </a:r>
            <a:r>
              <a:rPr lang="ru-RU" dirty="0">
                <a:solidFill>
                  <a:srgbClr val="231F20"/>
                </a:solidFill>
                <a:effectLst/>
                <a:latin typeface="Times New Roman"/>
                <a:ea typeface="Times New Roman"/>
                <a:cs typeface="Arial"/>
              </a:rPr>
              <a:t> a </a:t>
            </a:r>
            <a:r>
              <a:rPr lang="ru-RU" dirty="0" err="1">
                <a:solidFill>
                  <a:srgbClr val="231F20"/>
                </a:solidFill>
                <a:effectLst/>
                <a:latin typeface="Times New Roman"/>
                <a:ea typeface="Times New Roman"/>
                <a:cs typeface="Arial"/>
              </a:rPr>
              <a:t>small</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plot</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of</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privately</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claimed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property</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Over</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this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period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which</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saw</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erection</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of</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an</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imperial</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legal-administrative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structure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in</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steppe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nomadic</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political</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culture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and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nature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of</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nomadic</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land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claims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within</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it</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evolved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as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Chinggisids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traditional</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elite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caste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in</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Kazakh</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society</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struggled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to</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defend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their</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land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rights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social</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status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and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political</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power</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based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in</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patronage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Based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on</a:t>
            </a:r>
            <a:r>
              <a:rPr lang="ru-RU" dirty="0">
                <a:solidFill>
                  <a:srgbClr val="231F20"/>
                </a:solidFill>
                <a:effectLst/>
                <a:latin typeface="Times New Roman"/>
                <a:ea typeface="Times New Roman"/>
                <a:cs typeface="Arial"/>
              </a:rPr>
              <a:t> a </a:t>
            </a:r>
            <a:r>
              <a:rPr lang="ru-RU" dirty="0" err="1">
                <a:solidFill>
                  <a:srgbClr val="231F20"/>
                </a:solidFill>
                <a:effectLst/>
                <a:latin typeface="Times New Roman"/>
                <a:ea typeface="Times New Roman"/>
                <a:cs typeface="Arial"/>
              </a:rPr>
              <a:t>close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reading</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of</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archival</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and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published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sources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this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micro-history</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traces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actions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of</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Syrymbet’s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Chinggisid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claimants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Aighanym</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and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her</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son</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Chinggis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from</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a:t>
            </a:r>
            <a:r>
              <a:rPr lang="ru-RU" dirty="0">
                <a:solidFill>
                  <a:srgbClr val="231F20"/>
                </a:solidFill>
                <a:effectLst/>
                <a:latin typeface="Times New Roman"/>
                <a:ea typeface="Times New Roman"/>
                <a:cs typeface="Arial"/>
              </a:rPr>
              <a:t> 1820s </a:t>
            </a:r>
            <a:r>
              <a:rPr lang="ru-RU" dirty="0" err="1">
                <a:solidFill>
                  <a:srgbClr val="231F20"/>
                </a:solidFill>
                <a:effectLst/>
                <a:latin typeface="Times New Roman"/>
                <a:ea typeface="Times New Roman"/>
                <a:cs typeface="Arial"/>
              </a:rPr>
              <a:t>to</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a:t>
            </a:r>
            <a:r>
              <a:rPr lang="ru-RU" dirty="0">
                <a:solidFill>
                  <a:srgbClr val="231F20"/>
                </a:solidFill>
                <a:effectLst/>
                <a:latin typeface="Times New Roman"/>
                <a:ea typeface="Times New Roman"/>
                <a:cs typeface="Arial"/>
              </a:rPr>
              <a:t> 1890s, </a:t>
            </a:r>
            <a:r>
              <a:rPr lang="ru-RU" dirty="0" err="1">
                <a:solidFill>
                  <a:srgbClr val="231F20"/>
                </a:solidFill>
                <a:effectLst/>
                <a:latin typeface="Times New Roman"/>
                <a:ea typeface="Times New Roman"/>
                <a:cs typeface="Arial"/>
              </a:rPr>
              <a:t>and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argues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that</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their</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adaptation</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to</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Russian</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rule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facilitated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their</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downfall</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while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new</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elites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emerged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to</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play</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their</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roles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in</a:t>
            </a:r>
            <a:r>
              <a:rPr lang="ru-RU" dirty="0">
                <a:solidFill>
                  <a:srgbClr val="231F20"/>
                </a:solidFill>
                <a:effectLst/>
                <a:latin typeface="Times New Roman"/>
                <a:ea typeface="Times New Roman"/>
                <a:cs typeface="Arial"/>
              </a:rPr>
              <a:t> a </a:t>
            </a:r>
            <a:r>
              <a:rPr lang="ru-RU" dirty="0" err="1">
                <a:solidFill>
                  <a:srgbClr val="231F20"/>
                </a:solidFill>
                <a:effectLst/>
                <a:latin typeface="Times New Roman"/>
                <a:ea typeface="Times New Roman"/>
                <a:cs typeface="Arial"/>
              </a:rPr>
              <a:t>transformed</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nomadic</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society</a:t>
            </a:r>
            <a:r>
              <a:rPr lang="ru-RU" dirty="0">
                <a:solidFill>
                  <a:srgbClr val="231F20"/>
                </a:solidFill>
                <a:effectLst/>
                <a:latin typeface="Times New Roman"/>
                <a:ea typeface="Times New Roman"/>
                <a:cs typeface="Arial"/>
              </a:rPr>
              <a:t>.</a:t>
            </a:r>
            <a:endParaRPr lang="ru-RU" sz="3600" dirty="0">
              <a:ea typeface="Calibri"/>
              <a:cs typeface="Arial"/>
            </a:endParaRPr>
          </a:p>
          <a:p>
            <a:pPr marL="0" indent="0">
              <a:lnSpc>
                <a:spcPts val="770"/>
              </a:lnSpc>
              <a:spcAft>
                <a:spcPts val="0"/>
              </a:spcAft>
              <a:buNone/>
            </a:pPr>
            <a:r>
              <a:rPr lang="ru-RU" sz="4800" dirty="0">
                <a:effectLst/>
                <a:latin typeface="Times New Roman"/>
                <a:ea typeface="Times New Roman"/>
                <a:cs typeface="Arial"/>
              </a:rPr>
              <a:t> </a:t>
            </a:r>
            <a:endParaRPr lang="ru-RU" sz="3600" dirty="0">
              <a:ea typeface="Calibri"/>
              <a:cs typeface="Arial"/>
            </a:endParaRPr>
          </a:p>
          <a:p>
            <a:pPr marL="0" marR="304800" indent="0" algn="just">
              <a:lnSpc>
                <a:spcPct val="89000"/>
              </a:lnSpc>
              <a:spcAft>
                <a:spcPts val="0"/>
              </a:spcAft>
              <a:buNone/>
            </a:pPr>
            <a:r>
              <a:rPr lang="ru-RU" dirty="0" err="1">
                <a:solidFill>
                  <a:srgbClr val="231F20"/>
                </a:solidFill>
                <a:effectLst/>
                <a:latin typeface="Times New Roman"/>
                <a:ea typeface="Times New Roman"/>
                <a:cs typeface="Arial"/>
              </a:rPr>
              <a:t>Keywords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Kazakh</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Chinggisids</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Syrymbet</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nomadic</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political</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culture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micro-history</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Middle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Horde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steppe</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nineteenth-century</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Russian</a:t>
            </a:r>
            <a:r>
              <a:rPr lang="ru-RU" dirty="0">
                <a:solidFill>
                  <a:srgbClr val="231F20"/>
                </a:solidFill>
                <a:effectLst/>
                <a:latin typeface="Times New Roman"/>
                <a:ea typeface="Times New Roman"/>
                <a:cs typeface="Arial"/>
              </a:rPr>
              <a:t> </a:t>
            </a:r>
            <a:r>
              <a:rPr lang="ru-RU" dirty="0" err="1">
                <a:solidFill>
                  <a:srgbClr val="231F20"/>
                </a:solidFill>
                <a:effectLst/>
                <a:latin typeface="Times New Roman"/>
                <a:ea typeface="Times New Roman"/>
                <a:cs typeface="Arial"/>
              </a:rPr>
              <a:t>Empire</a:t>
            </a:r>
            <a:endParaRPr lang="ru-RU" sz="3600" dirty="0">
              <a:ea typeface="Calibri"/>
              <a:cs typeface="Arial"/>
            </a:endParaRPr>
          </a:p>
          <a:p>
            <a:pPr marL="0" indent="0">
              <a:lnSpc>
                <a:spcPts val="1000"/>
              </a:lnSpc>
              <a:spcAft>
                <a:spcPts val="0"/>
              </a:spcAft>
              <a:buNone/>
            </a:pPr>
            <a:endParaRPr lang="ru-RU" sz="3600" dirty="0">
              <a:ea typeface="Calibri"/>
              <a:cs typeface="Arial"/>
            </a:endParaRPr>
          </a:p>
          <a:p>
            <a:endParaRPr lang="ru-RU" dirty="0"/>
          </a:p>
        </p:txBody>
      </p:sp>
    </p:spTree>
    <p:extLst>
      <p:ext uri="{BB962C8B-B14F-4D97-AF65-F5344CB8AC3E}">
        <p14:creationId xmlns:p14="http://schemas.microsoft.com/office/powerpoint/2010/main" val="1917911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422803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FUNCTION OF THE ABSTRACT </a:t>
            </a:r>
            <a:endParaRPr lang="ru-RU" dirty="0"/>
          </a:p>
        </p:txBody>
      </p:sp>
      <p:sp>
        <p:nvSpPr>
          <p:cNvPr id="3" name="Объект 2"/>
          <p:cNvSpPr>
            <a:spLocks noGrp="1"/>
          </p:cNvSpPr>
          <p:nvPr>
            <p:ph idx="1"/>
          </p:nvPr>
        </p:nvSpPr>
        <p:spPr/>
        <p:txBody>
          <a:bodyPr/>
          <a:lstStyle/>
          <a:p>
            <a:r>
              <a:rPr lang="en-US" dirty="0"/>
              <a:t>It’s also worth remembering that search engines and bibliographic databases use abstracts, as well as the title, to identify key terms for indexing your published paper. So what you include in your abstract and in your title are crucial for helping other researchers find your paper or article.</a:t>
            </a:r>
            <a:endParaRPr lang="ru-RU" dirty="0"/>
          </a:p>
        </p:txBody>
      </p:sp>
    </p:spTree>
    <p:extLst>
      <p:ext uri="{BB962C8B-B14F-4D97-AF65-F5344CB8AC3E}">
        <p14:creationId xmlns:p14="http://schemas.microsoft.com/office/powerpoint/2010/main" val="365842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FUNCTION OF THE ABSTRACT </a:t>
            </a:r>
            <a:endParaRPr lang="ru-RU" dirty="0"/>
          </a:p>
        </p:txBody>
      </p:sp>
      <p:sp>
        <p:nvSpPr>
          <p:cNvPr id="3" name="Объект 2"/>
          <p:cNvSpPr>
            <a:spLocks noGrp="1"/>
          </p:cNvSpPr>
          <p:nvPr>
            <p:ph idx="1"/>
          </p:nvPr>
        </p:nvSpPr>
        <p:spPr/>
        <p:txBody>
          <a:bodyPr>
            <a:normAutofit fontScale="77500" lnSpcReduction="20000"/>
          </a:bodyPr>
          <a:lstStyle/>
          <a:p>
            <a:r>
              <a:rPr lang="en-US" dirty="0"/>
              <a:t>THE FUNCTION of an abstract is twofold. It </a:t>
            </a:r>
            <a:r>
              <a:rPr lang="en-US" dirty="0" err="1"/>
              <a:t>summarises</a:t>
            </a:r>
            <a:r>
              <a:rPr lang="en-US" dirty="0"/>
              <a:t> content and acts as an advertisement. An abstract is often the only permanent and public record of your research and must therefore be able to stand alone. </a:t>
            </a:r>
            <a:r>
              <a:rPr lang="en-US" b="1" dirty="0"/>
              <a:t>It is likely to include the following elements:</a:t>
            </a:r>
            <a:r>
              <a:rPr lang="ru-RU" b="1" dirty="0"/>
              <a:t> </a:t>
            </a:r>
          </a:p>
          <a:p>
            <a:r>
              <a:rPr lang="en-US" b="1" dirty="0"/>
              <a:t>background, </a:t>
            </a:r>
            <a:endParaRPr lang="ru-RU" b="1" dirty="0"/>
          </a:p>
          <a:p>
            <a:r>
              <a:rPr lang="en-US" b="1" dirty="0"/>
              <a:t>materials and methods, </a:t>
            </a:r>
            <a:endParaRPr lang="ru-RU" b="1" dirty="0"/>
          </a:p>
          <a:p>
            <a:r>
              <a:rPr lang="en-US" b="1" dirty="0"/>
              <a:t>results and conclusions. </a:t>
            </a:r>
            <a:endParaRPr lang="ru-RU" b="1" dirty="0"/>
          </a:p>
          <a:p>
            <a:pPr marL="0" indent="0">
              <a:buNone/>
            </a:pPr>
            <a:r>
              <a:rPr lang="en-US" dirty="0"/>
              <a:t>Increasingly, journals and</a:t>
            </a:r>
            <a:r>
              <a:rPr lang="ru-RU" dirty="0"/>
              <a:t> </a:t>
            </a:r>
            <a:r>
              <a:rPr lang="en-US" dirty="0"/>
              <a:t>conferences specify that a 'structured abstract' should include headings such as these. Other abstracts may be more informal but should still be informative, complete, clear, precise and well structured.</a:t>
            </a:r>
            <a:endParaRPr lang="ru-RU" dirty="0"/>
          </a:p>
        </p:txBody>
      </p:sp>
    </p:spTree>
    <p:extLst>
      <p:ext uri="{BB962C8B-B14F-4D97-AF65-F5344CB8AC3E}">
        <p14:creationId xmlns:p14="http://schemas.microsoft.com/office/powerpoint/2010/main" val="1106998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 good abstract </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en-US" dirty="0"/>
              <a:t>A good abstract communicates the essential ideas in the work. It covers all the key points, is precise and accurate, logical and to the point. It is clearly and concisely written, and interesting. All this in the allocated 200 or 250 words is not easy. The most efficient way to deal with this problem is to adopt a systematic approach. The discipline imposed by a strict word limit, at first sight a source of difficulty, will probably help to clarify and communicate ideas accurately</a:t>
            </a:r>
            <a:endParaRPr lang="ru-RU" dirty="0"/>
          </a:p>
        </p:txBody>
      </p:sp>
    </p:spTree>
    <p:extLst>
      <p:ext uri="{BB962C8B-B14F-4D97-AF65-F5344CB8AC3E}">
        <p14:creationId xmlns:p14="http://schemas.microsoft.com/office/powerpoint/2010/main" val="157047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400" dirty="0"/>
              <a:t>Abstracts contain most of the following kinds of information in brief form</a:t>
            </a:r>
            <a:br>
              <a:rPr lang="en-US" sz="2400" dirty="0"/>
            </a:br>
            <a:endParaRPr lang="ru-RU" sz="2400" dirty="0"/>
          </a:p>
        </p:txBody>
      </p:sp>
      <p:sp>
        <p:nvSpPr>
          <p:cNvPr id="3" name="Объект 2"/>
          <p:cNvSpPr>
            <a:spLocks noGrp="1"/>
          </p:cNvSpPr>
          <p:nvPr>
            <p:ph idx="1"/>
          </p:nvPr>
        </p:nvSpPr>
        <p:spPr/>
        <p:txBody>
          <a:bodyPr/>
          <a:lstStyle/>
          <a:p>
            <a:r>
              <a:rPr lang="en-US" dirty="0"/>
              <a:t>The body of your paper will, of course, develop and explain these ideas much more fully. </a:t>
            </a:r>
            <a:endParaRPr lang="ru-RU" dirty="0"/>
          </a:p>
        </p:txBody>
      </p:sp>
    </p:spTree>
    <p:extLst>
      <p:ext uri="{BB962C8B-B14F-4D97-AF65-F5344CB8AC3E}">
        <p14:creationId xmlns:p14="http://schemas.microsoft.com/office/powerpoint/2010/main" val="323254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800" dirty="0"/>
              <a:t>Here are the typical kinds of information found in most abstracts:</a:t>
            </a:r>
            <a:br>
              <a:rPr lang="en-US" sz="2800" dirty="0"/>
            </a:br>
            <a:endParaRPr lang="ru-RU" sz="2800" dirty="0"/>
          </a:p>
        </p:txBody>
      </p:sp>
      <p:sp>
        <p:nvSpPr>
          <p:cNvPr id="3" name="Объект 2"/>
          <p:cNvSpPr>
            <a:spLocks noGrp="1"/>
          </p:cNvSpPr>
          <p:nvPr>
            <p:ph idx="1"/>
          </p:nvPr>
        </p:nvSpPr>
        <p:spPr/>
        <p:txBody>
          <a:bodyPr>
            <a:normAutofit/>
          </a:bodyPr>
          <a:lstStyle/>
          <a:p>
            <a:endParaRPr lang="en-US" dirty="0"/>
          </a:p>
          <a:p>
            <a:pPr marL="514350" indent="-514350">
              <a:buFont typeface="+mj-lt"/>
              <a:buAutoNum type="arabicPeriod"/>
            </a:pPr>
            <a:r>
              <a:rPr lang="en-US" dirty="0"/>
              <a:t>the context or background information for your research; the general topic under study; the specific topic of your research</a:t>
            </a:r>
          </a:p>
          <a:p>
            <a:pPr marL="514350" indent="-514350">
              <a:buFont typeface="+mj-lt"/>
              <a:buAutoNum type="arabicPeriod"/>
            </a:pPr>
            <a:r>
              <a:rPr lang="en-US" dirty="0"/>
              <a:t>the central questions or statement of the problem your research addresses</a:t>
            </a:r>
          </a:p>
          <a:p>
            <a:pPr marL="514350" indent="-514350">
              <a:buFont typeface="+mj-lt"/>
              <a:buAutoNum type="arabicPeriod"/>
            </a:pPr>
            <a:r>
              <a:rPr lang="en-US" dirty="0"/>
              <a:t>what’s already known about this question, what previous research has done or shown</a:t>
            </a:r>
          </a:p>
        </p:txBody>
      </p:sp>
    </p:spTree>
    <p:extLst>
      <p:ext uri="{BB962C8B-B14F-4D97-AF65-F5344CB8AC3E}">
        <p14:creationId xmlns:p14="http://schemas.microsoft.com/office/powerpoint/2010/main" val="175261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Here are the typical kinds of information found in most abstracts:</a:t>
            </a:r>
            <a:br>
              <a:rPr lang="en-US" dirty="0"/>
            </a:br>
            <a:endParaRPr lang="ru-RU" dirty="0"/>
          </a:p>
        </p:txBody>
      </p:sp>
      <p:sp>
        <p:nvSpPr>
          <p:cNvPr id="3" name="Объект 2"/>
          <p:cNvSpPr>
            <a:spLocks noGrp="1"/>
          </p:cNvSpPr>
          <p:nvPr>
            <p:ph idx="1"/>
          </p:nvPr>
        </p:nvSpPr>
        <p:spPr/>
        <p:txBody>
          <a:bodyPr>
            <a:normAutofit fontScale="85000" lnSpcReduction="20000"/>
          </a:bodyPr>
          <a:lstStyle/>
          <a:p>
            <a:pPr marL="514350" indent="-514350">
              <a:buFont typeface="+mj-lt"/>
              <a:buAutoNum type="arabicPeriod" startAt="4"/>
            </a:pPr>
            <a:r>
              <a:rPr lang="en-US" dirty="0"/>
              <a:t>the main reason(s), the exigency, the rationale, the goals for your research—Why is it important to address these questions? Are you, for example, examining a new topic? Why is that topic worth examining? Are you filling a gap in previous research? Applying new methods to take a fresh look at existing ideas or data? Resolving a dispute within the literature in your field? . . .</a:t>
            </a:r>
          </a:p>
          <a:p>
            <a:pPr marL="514350" indent="-514350">
              <a:buFont typeface="+mj-lt"/>
              <a:buAutoNum type="arabicPeriod" startAt="4"/>
            </a:pPr>
            <a:r>
              <a:rPr lang="en-US" dirty="0"/>
              <a:t>your research and/or analytical methods</a:t>
            </a:r>
          </a:p>
          <a:p>
            <a:pPr marL="514350" indent="-514350">
              <a:buFont typeface="+mj-lt"/>
              <a:buAutoNum type="arabicPeriod" startAt="4"/>
            </a:pPr>
            <a:r>
              <a:rPr lang="en-US" dirty="0"/>
              <a:t>your main findings, results, or arguments</a:t>
            </a:r>
          </a:p>
          <a:p>
            <a:pPr marL="514350" indent="-514350">
              <a:buFont typeface="+mj-lt"/>
              <a:buAutoNum type="arabicPeriod" startAt="4"/>
            </a:pPr>
            <a:r>
              <a:rPr lang="en-US" dirty="0"/>
              <a:t>the significance or implications of your findings or arguments.</a:t>
            </a:r>
          </a:p>
          <a:p>
            <a:endParaRPr lang="ru-RU" dirty="0"/>
          </a:p>
        </p:txBody>
      </p:sp>
    </p:spTree>
    <p:extLst>
      <p:ext uri="{BB962C8B-B14F-4D97-AF65-F5344CB8AC3E}">
        <p14:creationId xmlns:p14="http://schemas.microsoft.com/office/powerpoint/2010/main" val="12489616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2781</Words>
  <Application>Microsoft Office PowerPoint</Application>
  <PresentationFormat>Экран (4:3)</PresentationFormat>
  <Paragraphs>80</Paragraphs>
  <Slides>31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31</vt:i4>
      </vt:variant>
    </vt:vector>
  </HeadingPairs>
  <TitlesOfParts>
    <vt:vector size="36" baseType="lpstr">
      <vt:lpstr>Arial</vt:lpstr>
      <vt:lpstr>Calibri</vt:lpstr>
      <vt:lpstr>Cambria</vt:lpstr>
      <vt:lpstr>Times New Roman</vt:lpstr>
      <vt:lpstr>Тема Office</vt:lpstr>
      <vt:lpstr>Lecture 9</vt:lpstr>
      <vt:lpstr>PLAN</vt:lpstr>
      <vt:lpstr>THE FUNCTION OF THE ABSTRACT </vt:lpstr>
      <vt:lpstr>THE FUNCTION OF THE ABSTRACT </vt:lpstr>
      <vt:lpstr>THE FUNCTION OF THE ABSTRACT </vt:lpstr>
      <vt:lpstr>A good abstract </vt:lpstr>
      <vt:lpstr>Abstracts contain most of the following kinds of information in brief form </vt:lpstr>
      <vt:lpstr>Here are the typical kinds of information found in most abstracts: </vt:lpstr>
      <vt:lpstr>Here are the typical kinds of information found in most abstracts: </vt:lpstr>
      <vt:lpstr>do not cite references</vt:lpstr>
      <vt:lpstr>STRUCTURE OF THE ABSTRACT</vt:lpstr>
      <vt:lpstr>Informal abstracts</vt:lpstr>
      <vt:lpstr>CONTENT AND STYLE OF THE ABSTRACT</vt:lpstr>
      <vt:lpstr>CONTENT AND STYLE OF THE ABSTRACT</vt:lpstr>
      <vt:lpstr>CONTENT AND STYLE OF THE ABSTRACT</vt:lpstr>
      <vt:lpstr>CONTENT AND STYLE OF THE ABSTRACT</vt:lpstr>
      <vt:lpstr>CONTENT AND STYLE OF THE ABSTRACT</vt:lpstr>
      <vt:lpstr>KEY POINTS </vt:lpstr>
      <vt:lpstr>PITFALLS, PROBLEMS AND GOLDEN RULES </vt:lpstr>
      <vt:lpstr>SO</vt:lpstr>
      <vt:lpstr>NICCOLÒ PIANCIOLA The Collectivization Famine in Kazakhstan, 1931–1933  in  Harvard Ukrainian Studies , Fall 2001, Vol. 25, No. 3/4 (Fall 2001), pp. 237-251</vt:lpstr>
      <vt:lpstr>Презентация PowerPoint</vt:lpstr>
      <vt:lpstr>CHOOSING VERB TENSES WITHIN YOUR ABSTRACT</vt:lpstr>
      <vt:lpstr>The humanities sample </vt:lpstr>
      <vt:lpstr>The science samples </vt:lpstr>
      <vt:lpstr>Gonalons-Pons, Pilar, and Christine R. Schwartz. “Trends in Economic Homogamy: Changes in Assortative Mating or the Division of Labor in Marriage?” Demography, vol. 54, no. 3, 2017, pp. 985-1005.</vt:lpstr>
      <vt:lpstr>Emily Callaci. “Street Textuality: Socialism, Masculinity, and Urban Belonging in Tanzania’s Pulp Fiction Publishing Industry, 1975-1985.” Comparative Studies in Society and History, vol. 59, no. 1, 2017, pp. 183-210.</vt:lpstr>
      <vt:lpstr>"Сопротивление идеологии, подчинение языку": мастерская писателя Г. Мусрепова в условиях советской политической цензуры, 1928-1964 гг.</vt:lpstr>
      <vt:lpstr> Putting the soviet history over subjective, micro experience: Kazakh women’ personal narratives as the evidence of the Early Soviet epoch hidden part, 1920-1930 </vt:lpstr>
      <vt:lpstr>Virginia MartinKazakh Chinggisids, land and political power in the nineteenth century:   a case study of Syrymbet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Андрей</dc:creator>
  <cp:lastModifiedBy>Zhanna HP</cp:lastModifiedBy>
  <cp:revision>14</cp:revision>
  <dcterms:created xsi:type="dcterms:W3CDTF">2020-11-08T17:05:33Z</dcterms:created>
  <dcterms:modified xsi:type="dcterms:W3CDTF">2024-09-19T13:34:31Z</dcterms:modified>
</cp:coreProperties>
</file>